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44"/>
  </p:notesMasterIdLst>
  <p:sldIdLst>
    <p:sldId id="375" r:id="rId2"/>
    <p:sldId id="368" r:id="rId3"/>
    <p:sldId id="329" r:id="rId4"/>
    <p:sldId id="381" r:id="rId5"/>
    <p:sldId id="380" r:id="rId6"/>
    <p:sldId id="389" r:id="rId7"/>
    <p:sldId id="390" r:id="rId8"/>
    <p:sldId id="348" r:id="rId9"/>
    <p:sldId id="386" r:id="rId10"/>
    <p:sldId id="387" r:id="rId11"/>
    <p:sldId id="382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10" r:id="rId31"/>
    <p:sldId id="409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35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95B7F5-E416-4DA3-B8B7-55AD2E71A0DE}">
          <p14:sldIdLst>
            <p14:sldId id="375"/>
          </p14:sldIdLst>
        </p14:section>
        <p14:section name="Untitled Section" id="{26423805-B861-49B6-B752-57D20B84E87F}">
          <p14:sldIdLst>
            <p14:sldId id="368"/>
            <p14:sldId id="329"/>
            <p14:sldId id="381"/>
            <p14:sldId id="380"/>
            <p14:sldId id="389"/>
            <p14:sldId id="390"/>
            <p14:sldId id="348"/>
            <p14:sldId id="386"/>
            <p14:sldId id="387"/>
            <p14:sldId id="382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10"/>
            <p14:sldId id="409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CB9"/>
    <a:srgbClr val="262626"/>
    <a:srgbClr val="B18A2C"/>
    <a:srgbClr val="616A78"/>
    <a:srgbClr val="D87C1B"/>
    <a:srgbClr val="000000"/>
    <a:srgbClr val="1D7CB8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>
      <p:cViewPr varScale="1">
        <p:scale>
          <a:sx n="78" d="100"/>
          <a:sy n="78" d="100"/>
        </p:scale>
        <p:origin x="878" y="1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5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459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787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5526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2379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224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558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6235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970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2355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40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44106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8194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67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17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42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9200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3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90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51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866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7936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6223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2705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713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595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1207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03544813" TargetMode="External"/><Relationship Id="rId2" Type="http://schemas.openxmlformats.org/officeDocument/2006/relationships/hyperlink" Target="https://www.presentyourscience.com/abou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90" y="1526015"/>
            <a:ext cx="12196224" cy="2790345"/>
          </a:xfrm>
        </p:spPr>
        <p:txBody>
          <a:bodyPr>
            <a:normAutofit/>
          </a:bodyPr>
          <a:lstStyle/>
          <a:p>
            <a:r>
              <a:rPr lang="en-US" sz="6700" u="sng" dirty="0"/>
              <a:t>RAINFALL PREDICATION</a:t>
            </a:r>
            <a:br>
              <a:rPr lang="en-US" sz="6700" u="sng" dirty="0"/>
            </a:br>
            <a:r>
              <a:rPr lang="en-US" sz="3500" u="sng" dirty="0"/>
              <a:t> </a:t>
            </a:r>
            <a:br>
              <a:rPr lang="en-US" sz="7000" u="sng" dirty="0"/>
            </a:br>
            <a:r>
              <a:rPr lang="en-US" sz="5600" u="sng" dirty="0"/>
              <a:t>MACHINE LEARNING PROJECT</a:t>
            </a:r>
          </a:p>
        </p:txBody>
      </p:sp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6EDD4-3B90-4849-821B-D1A8043A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235" y="2037144"/>
            <a:ext cx="4691655" cy="4305783"/>
          </a:xfrm>
        </p:spPr>
        <p:txBody>
          <a:bodyPr/>
          <a:lstStyle/>
          <a:p>
            <a:r>
              <a:rPr 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Info() function 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contains the number of columns, column labels, column data types, memory usage, range index, and the number of cells in each column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CC146-219B-22A8-9F06-63C290FA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8" y="457201"/>
            <a:ext cx="6015941" cy="61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F42A6-06AF-7B44-87E3-7B83E44F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A611A-C9F9-0E49-9EE7-F336A4C79C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79994" y="2944147"/>
            <a:ext cx="3568341" cy="1327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)() function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Datatype of all columns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C39C8-AC47-9E89-A8C3-86E09517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97" y="791802"/>
            <a:ext cx="4099915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E074-25D3-583F-E63E-769F84CB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63416"/>
            <a:ext cx="8761413" cy="706964"/>
          </a:xfrm>
        </p:spPr>
        <p:txBody>
          <a:bodyPr/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Checking null values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B571D-E8A6-6214-E6B8-9C2E3DE4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6463-9B36-6C37-ADA2-F21F06EB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94D61-1054-D850-0E89-27196B4D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82" y="1579064"/>
            <a:ext cx="5029536" cy="5004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EAD07-5901-4AC2-07EE-5099D58D337D}"/>
              </a:ext>
            </a:extLst>
          </p:cNvPr>
          <p:cNvSpPr txBox="1"/>
          <p:nvPr/>
        </p:nvSpPr>
        <p:spPr>
          <a:xfrm>
            <a:off x="6433091" y="2945213"/>
            <a:ext cx="4603955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count the number of null values in a Pandas </a:t>
            </a:r>
            <a:r>
              <a:rPr lang="en-US" sz="25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25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</a:t>
            </a:r>
            <a:r>
              <a:rPr lang="en-US" sz="2500" b="0" i="0" dirty="0" err="1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df.isnull</a:t>
            </a:r>
            <a:r>
              <a:rPr lang="en-US" sz="2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 sum()</a:t>
            </a:r>
            <a:r>
              <a:rPr lang="en-US" sz="25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returns the number of missing values in the dataset</a:t>
            </a:r>
            <a:r>
              <a:rPr lang="en-US" sz="2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8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C9B1-4F9B-A456-49C2-9DC290D6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1" y="825910"/>
            <a:ext cx="9436009" cy="993058"/>
          </a:xfrm>
        </p:spPr>
        <p:txBody>
          <a:bodyPr/>
          <a:lstStyle/>
          <a:p>
            <a:pPr rtl="0"/>
            <a:r>
              <a:rPr lang="en-US" sz="3000" b="1" i="0" dirty="0">
                <a:solidFill>
                  <a:schemeClr val="bg1"/>
                </a:solidFill>
                <a:effectLst/>
                <a:latin typeface="inherit"/>
              </a:rPr>
              <a:t>For replacing </a:t>
            </a:r>
            <a:r>
              <a:rPr lang="en-US" sz="3000" b="1" i="0" u="sng" dirty="0">
                <a:solidFill>
                  <a:schemeClr val="bg1"/>
                </a:solidFill>
                <a:effectLst/>
                <a:latin typeface="inherit"/>
              </a:rPr>
              <a:t>Numerical Columns</a:t>
            </a:r>
            <a:br>
              <a:rPr lang="en-US" sz="3000" b="1" i="0" dirty="0">
                <a:solidFill>
                  <a:schemeClr val="bg1"/>
                </a:solidFill>
                <a:effectLst/>
                <a:latin typeface="inherit"/>
              </a:rPr>
            </a:br>
            <a:r>
              <a:rPr lang="en-US" sz="2300" b="1" i="0" dirty="0">
                <a:solidFill>
                  <a:schemeClr val="bg1"/>
                </a:solidFill>
                <a:effectLst/>
                <a:latin typeface="inherit"/>
              </a:rPr>
              <a:t>Taking mean of the column which has null value and replace with mean</a:t>
            </a:r>
            <a:br>
              <a:rPr lang="en-US" b="1" i="0" dirty="0">
                <a:solidFill>
                  <a:srgbClr val="000000"/>
                </a:solidFill>
                <a:effectLst/>
                <a:latin typeface="inherit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92732-068A-4664-C820-CB1A7A9D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91496-6516-FDB0-655D-30F38EE5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DBE4F-C0EE-0DD7-FD69-8E8BB415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38" y="1725015"/>
            <a:ext cx="4460885" cy="476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CDDF8-149F-3B9E-83B2-2B00233D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29" y="2014837"/>
            <a:ext cx="4160881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9102-D909-A8AC-83A1-49027250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38" y="836888"/>
            <a:ext cx="9696235" cy="1116833"/>
          </a:xfrm>
        </p:spPr>
        <p:txBody>
          <a:bodyPr/>
          <a:lstStyle/>
          <a:p>
            <a:pPr rtl="0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replacing </a:t>
            </a:r>
            <a:r>
              <a:rPr lang="en-US" b="1" i="0" u="sng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Oject</a:t>
            </a:r>
            <a:r>
              <a:rPr lang="en-US" b="1" i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Columns</a:t>
            </a:r>
            <a:b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Taking mode of the column which has null value and replace with mode</a:t>
            </a:r>
            <a:b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04F8B-B98D-D7FD-7D3D-26C3D1BD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A076-901A-72F9-29C5-366092C8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13A31-4B19-04C7-075B-CE5D499F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6" y="1865231"/>
            <a:ext cx="5225660" cy="220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1E67E-8614-2C5E-4763-9C182B5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30" y="1824404"/>
            <a:ext cx="2979676" cy="4792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4E3A1-CD4E-DFEE-B0D9-07D2666ECA21}"/>
              </a:ext>
            </a:extLst>
          </p:cNvPr>
          <p:cNvSpPr txBox="1"/>
          <p:nvPr/>
        </p:nvSpPr>
        <p:spPr>
          <a:xfrm>
            <a:off x="9108834" y="2774582"/>
            <a:ext cx="190386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can see here,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null values are replace with their mean and mode values and now no null values are present in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45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1ADE-B79B-D580-85C5-4887CCC0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7" y="474836"/>
            <a:ext cx="9901082" cy="2222091"/>
          </a:xfrm>
        </p:spPr>
        <p:txBody>
          <a:bodyPr/>
          <a:lstStyle/>
          <a:p>
            <a:r>
              <a:rPr lang="en-US" sz="3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712B5-C312-1489-4573-0ADD6BD0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0000-E3E9-E6CC-6D6B-6DA7FE88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DEEEE-4810-22D5-9BAC-49F70649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9" y="3676343"/>
            <a:ext cx="8130538" cy="2534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081C95-8FC7-4126-69AC-6F7B7503BD72}"/>
              </a:ext>
            </a:extLst>
          </p:cNvPr>
          <p:cNvSpPr txBox="1"/>
          <p:nvPr/>
        </p:nvSpPr>
        <p:spPr>
          <a:xfrm>
            <a:off x="983898" y="2537570"/>
            <a:ext cx="952678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 we split the "date" column into 3 new columns which is "day", "month" and "year" without </a:t>
            </a:r>
            <a:r>
              <a:rPr lang="en-US" sz="2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droping</a:t>
            </a:r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original column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54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4FE2-5ED9-F0D7-CFAE-5664D8A8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VISUALIZATION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EABBD-4EB5-100B-C7A3-AB1A4DA2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301C5-26AE-00E2-AD44-B1C55A64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EBF7CC-03DB-00C7-AB2F-1F351AD1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1327150"/>
            <a:ext cx="5918842" cy="534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38FCB-18F9-AEE7-E872-3E92A66E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1" y="2186907"/>
            <a:ext cx="4965789" cy="11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C2D47-8989-4F36-C584-3E613311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87C24-84CE-8029-35AA-E77956BF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208DF-F075-436D-FC01-24A1254E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2" y="1063415"/>
            <a:ext cx="5863764" cy="1135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EB5DE5-0458-F0A1-FEEC-FC65BAB3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05" y="2375284"/>
            <a:ext cx="7950741" cy="4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09CC1-5D10-C103-A2C6-9A074508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E2691-89F9-4875-9A71-93851F71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17B7-A113-97A4-EF92-0B5F447B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8" y="1270741"/>
            <a:ext cx="8215072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3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38C35-3B1A-D882-4492-748D8773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3415-E960-7A37-D6BB-12F7DC9D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B91C8-8FE4-1001-C76F-C7A5ABFB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63" y="963716"/>
            <a:ext cx="755207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1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A6C4DFA-60E1-8905-CE00-E2E0E9D0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INFO: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038C7-F913-CC43-B811-9406234F03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45328" y="2949575"/>
            <a:ext cx="4040187" cy="2546350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sz="32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</a:t>
            </a:r>
          </a:p>
          <a:p>
            <a:pPr marL="0" lvl="0" indent="0">
              <a:buNone/>
            </a:pPr>
            <a:r>
              <a:rPr lang="en-US" sz="4300" b="1" dirty="0">
                <a:solidFill>
                  <a:srgbClr val="1D7C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SEJAL SANTOSH BHEKARE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VEDANT INSTITUTE, THANE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61332-6AEF-7547-A674-2FF50137C3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13775" y="4222750"/>
            <a:ext cx="3578225" cy="8588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765E379-DD5E-51A3-DE9C-7469F023C42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" b="3962"/>
          <a:stretch>
            <a:fillRect/>
          </a:stretch>
        </p:blipFill>
        <p:spPr>
          <a:xfrm>
            <a:off x="522211" y="2113755"/>
            <a:ext cx="7627498" cy="4395199"/>
          </a:xfrm>
        </p:spPr>
      </p:pic>
    </p:spTree>
    <p:extLst>
      <p:ext uri="{BB962C8B-B14F-4D97-AF65-F5344CB8AC3E}">
        <p14:creationId xmlns:p14="http://schemas.microsoft.com/office/powerpoint/2010/main" val="2691753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0CA0C-BD96-D0CF-7437-66BDBEF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2E7D0-D3F2-7D73-7911-6A6F1FF3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E41E9-9C23-77DC-EB41-40D45C2D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933233"/>
            <a:ext cx="813124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7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3CDB6-B56C-0C21-B06E-D47E03A4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28311-1D42-0F9D-6D99-00F6081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C0676-1F09-44EE-9752-3C462845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590471"/>
            <a:ext cx="9791430" cy="945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408E8-3CD6-C6AF-049A-EE85F497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2" y="1736852"/>
            <a:ext cx="4917907" cy="510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CDD3E-4F96-38E1-A5F9-3296BED097EB}"/>
              </a:ext>
            </a:extLst>
          </p:cNvPr>
          <p:cNvSpPr txBox="1"/>
          <p:nvPr/>
        </p:nvSpPr>
        <p:spPr>
          <a:xfrm>
            <a:off x="7052588" y="3208686"/>
            <a:ext cx="4476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 Shows The Relationships Between </a:t>
            </a:r>
            <a:r>
              <a:rPr lang="en-US" sz="2400" b="0" i="0" dirty="0" err="1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Columnsone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Plotted On Each Axis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FF4E2-5E50-6D4E-DF51-98462BC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0A89-3267-B035-4D49-B033713D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534DD-87FB-479D-91AE-0B56DD52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0" y="1122409"/>
            <a:ext cx="6750230" cy="457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2D93-0F02-02B1-5335-8ABBCAA4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90" y="3522994"/>
            <a:ext cx="4289200" cy="27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1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1BEE7-871E-4FEA-5911-3F21DA36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8F2C3-89E0-4451-517D-DDD98DD9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9F9E7-0CAB-1A14-8ECE-55E1A4F9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7" y="1314300"/>
            <a:ext cx="6645030" cy="4418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25DA7-4420-341A-F813-31714C2B1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11398"/>
          <a:stretch/>
        </p:blipFill>
        <p:spPr>
          <a:xfrm>
            <a:off x="8485760" y="3088961"/>
            <a:ext cx="2704979" cy="297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6249-4101-906B-B145-9266F351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Drop Unnecessary Columns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F70557-CF32-1150-A62B-0D614A3F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C317D-B5E5-3C3C-D0FD-21E660E1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3DFF7-BB27-7D53-8394-DF5EC36B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88" y="2329207"/>
            <a:ext cx="8817104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8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8AB2-F37D-4DF4-60FB-411E7505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4" y="1063416"/>
            <a:ext cx="8761413" cy="706964"/>
          </a:xfrm>
        </p:spPr>
        <p:txBody>
          <a:bodyPr/>
          <a:lstStyle/>
          <a:p>
            <a:r>
              <a:rPr lang="en-US" sz="35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Separting</a:t>
            </a:r>
            <a:r>
              <a:rPr lang="en-US" sz="3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Numeric And Category Data</a:t>
            </a:r>
            <a:b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D93C56-E856-777B-AFF7-280D96A4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383FB-5294-1EDC-1541-DE228A32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5D069-3FE6-16E4-BEC0-23178C2B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42" y="2203273"/>
            <a:ext cx="9883997" cy="4077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533F3-D39B-2736-4EE9-C001D84BABD1}"/>
              </a:ext>
            </a:extLst>
          </p:cNvPr>
          <p:cNvSpPr txBox="1"/>
          <p:nvPr/>
        </p:nvSpPr>
        <p:spPr>
          <a:xfrm>
            <a:off x="4241300" y="1614707"/>
            <a:ext cx="61112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sng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Numerical columns</a:t>
            </a:r>
            <a:endParaRPr lang="en-US" sz="2500" u="sng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16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AA3A-BDC4-B14A-D3B4-93F6C6AE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277" y="1063416"/>
            <a:ext cx="4280646" cy="706964"/>
          </a:xfrm>
        </p:spPr>
        <p:txBody>
          <a:bodyPr/>
          <a:lstStyle/>
          <a:p>
            <a:r>
              <a:rPr lang="en-US" sz="30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column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8FC10-6C65-E7C2-83BD-ECEE7769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49E34-496D-323F-DFB1-0B4E4457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1A47A-2CD4-7A06-F35E-A0FCE6A6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44" y="2040428"/>
            <a:ext cx="6828112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1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8C5BE-8714-5D83-EA45-84570973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5BBF-F0CD-E6AC-E794-624092B7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2A1A4-A474-B35D-2B5C-126D2C8A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07" y="2157236"/>
            <a:ext cx="5440972" cy="423460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3B8ABC0-C177-38D5-9157-25097D352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79" y="606475"/>
            <a:ext cx="7779579" cy="128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5698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label encoder for converting categorica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into numeric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0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1FFA-4DC6-2D48-8A75-5376B38C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34" y="1172552"/>
            <a:ext cx="8761413" cy="706964"/>
          </a:xfrm>
        </p:spPr>
        <p:txBody>
          <a:bodyPr/>
          <a:lstStyle/>
          <a:p>
            <a:r>
              <a:rPr lang="en-US" sz="40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Feacture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Scalling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D41AB-A378-51D6-493D-6C324DBF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5651-54F5-01C7-B273-A2C0C9ED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527D2-84FD-2A75-004B-F6A86563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1" y="2155034"/>
            <a:ext cx="5665724" cy="3209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F1B09-FEB9-FCA2-3EE7-7E93130B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00" y="1940561"/>
            <a:ext cx="5012960" cy="39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2E7A-0213-4358-DFD2-A832236C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46" y="433442"/>
            <a:ext cx="9946847" cy="1568872"/>
          </a:xfrm>
        </p:spPr>
        <p:txBody>
          <a:bodyPr/>
          <a:lstStyle/>
          <a:p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Concatenate Numerical and Categorical Columns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48C6A-08CA-44D7-7E0F-3C46A2E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4A84-0F21-6072-0DA1-94C9D98A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7765E-591A-AC2B-8CE6-A043216C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81" y="1353396"/>
            <a:ext cx="9828312" cy="51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6DD66-4C89-CF4F-B2FB-DD3DB961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INTRODUCTION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880AD-5D09-9A4C-8CFD-4C9FE8BEE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9870" y="3156155"/>
            <a:ext cx="10166555" cy="3392129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 prediction using machine learning involves developing models that can forecast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patternsbased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various input factors such a historical weather data, atmospheric conditions, and geographical features.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These models employ algorithms to analyze past trends and patterns to make accurate predictions about future rainfall, aiding in weather forecasting and resource management</a:t>
            </a:r>
          </a:p>
        </p:txBody>
      </p:sp>
    </p:spTree>
    <p:extLst>
      <p:ext uri="{BB962C8B-B14F-4D97-AF65-F5344CB8AC3E}">
        <p14:creationId xmlns:p14="http://schemas.microsoft.com/office/powerpoint/2010/main" val="97203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9D81-FE14-73CD-DF3B-9A2BBA4F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Spiliting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And 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4B258-52E4-E863-C131-FA3E717D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EE096-1AD4-03E0-8419-A08B8B2B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9FEF3-C20B-9473-2A89-5DAEA3A3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87" y="2441979"/>
            <a:ext cx="7333433" cy="3741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F8D62-F5B9-5E31-1120-1CA7F96F8CDC}"/>
              </a:ext>
            </a:extLst>
          </p:cNvPr>
          <p:cNvSpPr txBox="1"/>
          <p:nvPr/>
        </p:nvSpPr>
        <p:spPr>
          <a:xfrm>
            <a:off x="4308883" y="1718770"/>
            <a:ext cx="3078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columns</a:t>
            </a:r>
            <a:endParaRPr lang="en-US" sz="22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9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C0D6-4CB1-8117-5823-82285B60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Column (Target Column)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7F6AE-58D2-41DD-7DF3-5FA61995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218D2-3839-2F23-B7A5-98CFF7A8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918AD-92E3-E61B-8251-65C70A6B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45267"/>
            <a:ext cx="3924640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1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5A5A2-FE79-6F65-AF59-9D1866E7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52406-408B-F5A9-43D3-77B2926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71BCD-FE06-0B84-E151-4B32E90C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37" y="2313096"/>
            <a:ext cx="5218691" cy="1565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E707A-8680-C830-B956-E8B2717C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8258"/>
            <a:ext cx="5681649" cy="4733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0AA93-7F50-AE04-9AE6-4272E79C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73" y="4609445"/>
            <a:ext cx="3368332" cy="1051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032D9-711F-CB45-2740-D7E7294FCCA6}"/>
              </a:ext>
            </a:extLst>
          </p:cNvPr>
          <p:cNvSpPr txBox="1"/>
          <p:nvPr/>
        </p:nvSpPr>
        <p:spPr>
          <a:xfrm>
            <a:off x="1217570" y="1028356"/>
            <a:ext cx="61107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3353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85D5-E3E6-CE03-1F00-9DECC497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54" y="416560"/>
            <a:ext cx="9391126" cy="2117512"/>
          </a:xfrm>
        </p:spPr>
        <p:txBody>
          <a:bodyPr/>
          <a:lstStyle/>
          <a:p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the Data is imbalanced , need to do sampling (either Oversampling or </a:t>
            </a:r>
            <a:r>
              <a:rPr lang="en-US" sz="30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b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32632-D7AC-97C9-D27D-F9670930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8C01B-66D0-5C59-CFD4-F6AC9141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B4661-17FA-1745-F7D9-4D709F01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478" y="2409073"/>
            <a:ext cx="5342083" cy="2690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1501B-9284-115D-7759-3D5FFBFE435F}"/>
              </a:ext>
            </a:extLst>
          </p:cNvPr>
          <p:cNvSpPr txBox="1"/>
          <p:nvPr/>
        </p:nvSpPr>
        <p:spPr>
          <a:xfrm>
            <a:off x="1818639" y="5354575"/>
            <a:ext cx="72669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Y Column (Target Column) Is Balanced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2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0591-1D1C-ADC9-F08E-46A33273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34" y="1063416"/>
            <a:ext cx="8761413" cy="706964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Importing the models and Train them</a:t>
            </a:r>
            <a:b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1AFC-DCE5-F7EE-B392-797ADC40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CAD23-6E68-2377-5510-76CB1AA2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2DB38-B1CF-B25B-F4DF-BB86F1DF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36" y="1770380"/>
            <a:ext cx="7011008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EA71-0801-D5F2-704E-30F7E4B6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94" y="947420"/>
            <a:ext cx="8761413" cy="706964"/>
          </a:xfrm>
        </p:spPr>
        <p:txBody>
          <a:bodyPr/>
          <a:lstStyle/>
          <a:p>
            <a:r>
              <a:rPr lang="en-US" sz="3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DE8F0-7C0E-B9C8-2C43-9D928267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AA0-58DF-3ED7-F3FE-F06D0045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1E315-8EE2-8680-9AE5-EEE81CB2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12" y="1620651"/>
            <a:ext cx="7323162" cy="48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9F3A-A7FE-92D7-0EFB-A37B8E11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65774-441D-88FE-B041-A5A9C4B6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185E8-B4F6-F2D0-E7B3-82DD1B4F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E1C0E-4D29-BD4A-70D5-C829BCF1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83" y="1550485"/>
            <a:ext cx="7516217" cy="46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14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EA4F-0EC6-C874-FDC0-981407C6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973668"/>
            <a:ext cx="8761413" cy="706964"/>
          </a:xfrm>
        </p:spPr>
        <p:txBody>
          <a:bodyPr/>
          <a:lstStyle/>
          <a:p>
            <a:r>
              <a:rPr lang="en-US" sz="3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DB24B-B004-50C9-44B2-7C9389FB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9DD5-3B03-1EA9-23BA-FE94BD92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B1915-B551-1362-6BE0-7E802150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93" y="1770762"/>
            <a:ext cx="6342755" cy="47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727D-C48F-1372-FA7C-88C224A5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FEC0C-7054-C064-2644-2E716F6D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28A42-C5BD-174D-A6F3-E590A1D9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3139F-BECE-4649-C9A0-F0AED98F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1680631"/>
            <a:ext cx="7010898" cy="45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61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DC42-B0BA-95F5-BE04-5AE27673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Helvetica Neue"/>
              </a:rPr>
              <a:t>GridSearchCV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 Neue"/>
              </a:rPr>
              <a:t>LogisticRegression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A9225-F850-54D8-CB86-23925C4A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2F98-3D9F-A0D5-9F87-3EA9CC3F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3BFFA-8EF0-4179-4DE6-2972CA2D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57" y="1765278"/>
            <a:ext cx="6980525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1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977C4-F464-D449-B7C1-AE7D4292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DESCRIPTION: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98F46-EA3E-D747-9F3D-910243C087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192" y="2546862"/>
            <a:ext cx="10029776" cy="4311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In this notebook, we are going to predict whether it will rain tomorrow or not by using various features temperature, windspeed, humidity, pressure, clouds, sunshine, rain today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The dataset we are going to use is the Rainfall predication dataset from Kaggle which contains about 1,42,193 rows and 23 columns features.</a:t>
            </a:r>
          </a:p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The dataset contains the labels which we have to predict and the labels are discrete and binary. So the problem we have is a Supervised Classification type.</a:t>
            </a:r>
          </a:p>
        </p:txBody>
      </p:sp>
    </p:spTree>
    <p:extLst>
      <p:ext uri="{BB962C8B-B14F-4D97-AF65-F5344CB8AC3E}">
        <p14:creationId xmlns:p14="http://schemas.microsoft.com/office/powerpoint/2010/main" val="2112437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8473-7EFB-0A89-9955-F19422A4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Helvetica Neue"/>
              </a:rPr>
              <a:t>GridSearchCV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 Neue"/>
              </a:rPr>
              <a:t>KNeighborsClassifier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D2210-A830-1A29-9E2C-A9F1A70D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75310-64DC-EE0E-2DB7-6169145C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ABBB2-D493-C7A8-34FB-DAEA33B0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18" y="1563331"/>
            <a:ext cx="7895004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2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158B-7D9E-C737-853B-EFF6A700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E4E616-28B3-DB17-DA71-68C75793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E57B5-857D-17BD-327D-E3E5F4F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9083-5C4B-214B-7339-D686C26C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19" y="1769123"/>
            <a:ext cx="6519595" cy="1731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96C7F-8D04-330D-6F82-A86BE216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7" y="2576074"/>
            <a:ext cx="5845613" cy="3592347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B1B8945-2B15-43C0-1330-7C4BB1D3B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37" y="3998597"/>
            <a:ext cx="502547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             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build various models like logistic regression,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classifier,decision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tree classifier, random forest &amp;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 Random Forest gives the highest accuracy score of percent among all the ML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Models,So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Rainfall prediction Random Forest Classifier is best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717C8F5-BFBE-DE7C-0E78-FE8D0491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09" y="5113490"/>
            <a:ext cx="439621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Courier New" panose="02070309020205020404" pitchFamily="49" charset="0"/>
              </a:rPr>
              <a:t>​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64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36EEF6-BB09-2642-A1B4-CF98A190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template was created in cooperation with scientific presentations expert Melissa Marshall.  This template will help those presenting technical information be more understandable and engaging by using an “assertion/evidence” strategy. For more information, visit her </a:t>
            </a:r>
            <a:r>
              <a:rPr lang="en-US" u="sng" dirty="0">
                <a:hlinkClick r:id="rId2" tooltip="Original URL:&#10;https://www.presentyourscience.com/about&#10;&#10;Click to follow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dirty="0"/>
              <a:t> or listen to </a:t>
            </a:r>
            <a:r>
              <a:rPr lang="en-US" u="sng" dirty="0">
                <a:hlinkClick r:id="rId3" tooltip="Original URL:&#10;https://vimeo.com/103544813&#10;&#10;Click to follow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 TED talk</a:t>
            </a:r>
            <a:r>
              <a:rPr lang="en-US" dirty="0"/>
              <a:t>.​</a:t>
            </a:r>
            <a:br>
              <a:rPr lang="en-US" dirty="0"/>
            </a:br>
            <a:r>
              <a:rPr lang="en-US" dirty="0"/>
              <a:t>​</a:t>
            </a:r>
            <a:br>
              <a:rPr lang="en-US" dirty="0"/>
            </a:br>
            <a:r>
              <a:rPr lang="en-US" dirty="0"/>
              <a:t>Melissa’s approach is also informed by Michael Alley’s book, </a:t>
            </a:r>
            <a:r>
              <a:rPr lang="en-US" i="1" dirty="0"/>
              <a:t>The Craft of </a:t>
            </a:r>
            <a:br>
              <a:rPr lang="en-US" dirty="0"/>
            </a:br>
            <a:r>
              <a:rPr lang="en-US" i="1" dirty="0"/>
              <a:t>Scientific Presentations</a:t>
            </a:r>
            <a:r>
              <a:rPr lang="en-US" dirty="0"/>
              <a:t>.​</a:t>
            </a:r>
          </a:p>
        </p:txBody>
      </p:sp>
      <p:pic>
        <p:nvPicPr>
          <p:cNvPr id="5" name="Picture Placeholder 4" descr="Fog in frozen winter forest&#10;">
            <a:extLst>
              <a:ext uri="{FF2B5EF4-FFF2-40B4-BE49-F238E27FC236}">
                <a16:creationId xmlns:a16="http://schemas.microsoft.com/office/drawing/2014/main" id="{36A25C47-2B04-5343-B7CC-81DD928F010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256A-D347-20CD-DE57-95C90BCEBC5E}"/>
              </a:ext>
            </a:extLst>
          </p:cNvPr>
          <p:cNvSpPr txBox="1"/>
          <p:nvPr/>
        </p:nvSpPr>
        <p:spPr>
          <a:xfrm>
            <a:off x="491811" y="1327150"/>
            <a:ext cx="916891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246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6E574-6F12-2143-ACF1-0D214372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Motivation: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1BD6E-CB7C-1E4C-98ED-ABCC7B6DF9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5238" y="2686239"/>
            <a:ext cx="10294375" cy="3527747"/>
          </a:xfrm>
          <a:solidFill>
            <a:srgbClr val="262626">
              <a:alpha val="50196"/>
            </a:srgb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Accurate rainfall forecasting can significantly impact various sectors such as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agriculture,water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resource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management,disaster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preparedness, and urban planning.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project's goal is to contribute towards sustainable development, economic stability and the well-being of communities reliant on weather-dependent activities</a:t>
            </a:r>
          </a:p>
        </p:txBody>
      </p:sp>
    </p:spTree>
    <p:extLst>
      <p:ext uri="{BB962C8B-B14F-4D97-AF65-F5344CB8AC3E}">
        <p14:creationId xmlns:p14="http://schemas.microsoft.com/office/powerpoint/2010/main" val="122178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8FC88-390B-68DB-E5E7-4E480C2C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EE643-02D4-698F-05A9-756D65B9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DA878-8D42-6E01-68FC-1D2E9C96C8CC}"/>
              </a:ext>
            </a:extLst>
          </p:cNvPr>
          <p:cNvSpPr txBox="1"/>
          <p:nvPr/>
        </p:nvSpPr>
        <p:spPr>
          <a:xfrm>
            <a:off x="1955949" y="806849"/>
            <a:ext cx="101763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      Date                               The date of observation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        Location                         The name of the location of the weather station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MinTemp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The minimum temperature in degrees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MaxTemp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The maximum temperature in degrees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celsius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        Rainfall                           The amount of rainfall recorded for the day in mm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        Evaporation                     The evaporation (mm) in the 24 hours to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        Sunshine                          The number of hours of bright sunshine in the day.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WindGustDir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The direction of the strongest wind gust in the 24 hours to midnight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WindGustSpeed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The speed (km/h) of the strongest wind gust in the 24 hours to midnight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      WindDir9am                     Direction of the wind at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      WindDir3pm                     Direction of the wind at 3pm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      WindSpeed9am                Wind speed (km/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averaged over 10 minutes prior to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       WindSpeed3pm                Wind speed (km/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averaged over 10 minutes prior to 3pm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       Humidity9am                    Humidity (percent) at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      Humidity3pm                   Humidity (percent) at 3pm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      Pressure9am                      Atmospheric pressure reduced to mean sea level at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       Pressure3pm                     Atmospheric pressure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reduced to mean sea level at 3am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       Cloud9am                        Sky obscured by cloud at 9am.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       Cloud3pm                        Sky obscured by cloud at 3pm.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      Temp9am                         Temperature (degrees C) at 9am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       Temp3pm                         Temperature (degrees C) at 3pm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RainToday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whether it rained today or not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       RainTomorrow                 whether it will rain today or not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A2690-7C6F-95FF-5F8C-BBBAE24AA5BA}"/>
              </a:ext>
            </a:extLst>
          </p:cNvPr>
          <p:cNvCxnSpPr>
            <a:cxnSpLocks/>
          </p:cNvCxnSpPr>
          <p:nvPr/>
        </p:nvCxnSpPr>
        <p:spPr>
          <a:xfrm>
            <a:off x="1710813" y="816682"/>
            <a:ext cx="0" cy="5879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1CABBF-3D16-E1FD-FEF9-9F12A757B578}"/>
              </a:ext>
            </a:extLst>
          </p:cNvPr>
          <p:cNvCxnSpPr/>
          <p:nvPr/>
        </p:nvCxnSpPr>
        <p:spPr>
          <a:xfrm>
            <a:off x="1681316" y="816682"/>
            <a:ext cx="96159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D1887-B7BB-5C07-8F31-3C0ABE43339C}"/>
              </a:ext>
            </a:extLst>
          </p:cNvPr>
          <p:cNvCxnSpPr>
            <a:cxnSpLocks/>
          </p:cNvCxnSpPr>
          <p:nvPr/>
        </p:nvCxnSpPr>
        <p:spPr>
          <a:xfrm>
            <a:off x="2491007" y="816682"/>
            <a:ext cx="0" cy="5879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300292-33AF-A50E-CBD5-EC849340A2FD}"/>
              </a:ext>
            </a:extLst>
          </p:cNvPr>
          <p:cNvCxnSpPr>
            <a:cxnSpLocks/>
          </p:cNvCxnSpPr>
          <p:nvPr/>
        </p:nvCxnSpPr>
        <p:spPr>
          <a:xfrm>
            <a:off x="4450402" y="826516"/>
            <a:ext cx="62604" cy="58701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29EA35-4A41-5422-3EE7-F2F5DE0B9CC1}"/>
              </a:ext>
            </a:extLst>
          </p:cNvPr>
          <p:cNvCxnSpPr/>
          <p:nvPr/>
        </p:nvCxnSpPr>
        <p:spPr>
          <a:xfrm>
            <a:off x="11363949" y="50144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78672-EAEC-5AB2-C17B-EB27C982D006}"/>
              </a:ext>
            </a:extLst>
          </p:cNvPr>
          <p:cNvCxnSpPr>
            <a:cxnSpLocks/>
          </p:cNvCxnSpPr>
          <p:nvPr/>
        </p:nvCxnSpPr>
        <p:spPr>
          <a:xfrm>
            <a:off x="11297265" y="826516"/>
            <a:ext cx="0" cy="58701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A826E5-856E-7B7D-ABD5-38D5D58D4B0A}"/>
              </a:ext>
            </a:extLst>
          </p:cNvPr>
          <p:cNvCxnSpPr/>
          <p:nvPr/>
        </p:nvCxnSpPr>
        <p:spPr>
          <a:xfrm>
            <a:off x="1681316" y="6696639"/>
            <a:ext cx="96159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C8AF03-29FE-9798-00ED-65002293AF76}"/>
              </a:ext>
            </a:extLst>
          </p:cNvPr>
          <p:cNvSpPr txBox="1"/>
          <p:nvPr/>
        </p:nvSpPr>
        <p:spPr>
          <a:xfrm>
            <a:off x="561110" y="122281"/>
            <a:ext cx="60953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i="0" u="sng" dirty="0">
                <a:solidFill>
                  <a:srgbClr val="000000"/>
                </a:solidFill>
                <a:effectLst/>
                <a:latin typeface="Helvetica Neue"/>
              </a:rPr>
              <a:t>COLUMN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923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5D45-4F99-1AF5-F969-70EABB2A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67" y="1219474"/>
            <a:ext cx="8761413" cy="706964"/>
          </a:xfrm>
        </p:spPr>
        <p:txBody>
          <a:bodyPr/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Load libraries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B12B7-AAB8-CD40-1F93-0DC1E274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108D-B5D5-9BC0-B914-658DE3E1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C74C5-C8A2-FE96-724F-C1500FC3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25" y="2516037"/>
            <a:ext cx="9182310" cy="186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D0297-38DA-40DD-E9AB-8D3935532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3" b="7611"/>
          <a:stretch/>
        </p:blipFill>
        <p:spPr>
          <a:xfrm>
            <a:off x="8821017" y="3519119"/>
            <a:ext cx="2514558" cy="28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C2A7-62E6-1947-9B60-7F0A62B9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Helvetica Neue"/>
              </a:rPr>
              <a:t>I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mporting </a:t>
            </a:r>
            <a:r>
              <a:rPr lang="en-US" sz="4000" b="1" dirty="0">
                <a:solidFill>
                  <a:schemeClr val="bg1"/>
                </a:solidFill>
                <a:latin typeface="Helvetica Neue"/>
              </a:rPr>
              <a:t>D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C374D-3DB1-6649-B8BA-A021D02E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31DF8-9828-101D-C496-9AD8CD568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" b="2646"/>
          <a:stretch/>
        </p:blipFill>
        <p:spPr>
          <a:xfrm>
            <a:off x="546334" y="2286430"/>
            <a:ext cx="11114724" cy="46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8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F6CEF-0F2C-4544-B7AB-E34F6C75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Exploratory 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FDA43-12E2-E144-9F6A-6AD49947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2EC39-D772-0C84-0581-6C6D4517D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1"/>
          <a:stretch/>
        </p:blipFill>
        <p:spPr>
          <a:xfrm>
            <a:off x="503833" y="2512572"/>
            <a:ext cx="8928072" cy="2638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A2256-45C4-3824-E740-AB69732DB9B1}"/>
              </a:ext>
            </a:extLst>
          </p:cNvPr>
          <p:cNvSpPr txBox="1"/>
          <p:nvPr/>
        </p:nvSpPr>
        <p:spPr>
          <a:xfrm>
            <a:off x="9500045" y="2750419"/>
            <a:ext cx="259363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Describe() Function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statistical 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description of the data in the </a:t>
            </a:r>
            <a:r>
              <a:rPr lang="en-US" sz="2000" b="0" i="0" dirty="0" err="1">
                <a:solidFill>
                  <a:srgbClr val="040C28"/>
                </a:solidFill>
                <a:effectLst/>
                <a:latin typeface="Google Sans"/>
              </a:rPr>
              <a:t>DataFrame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ex. Mean, mode, average, standard deviation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303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156</TotalTime>
  <Words>1032</Words>
  <Application>Microsoft Office PowerPoint</Application>
  <PresentationFormat>Widescreen</PresentationFormat>
  <Paragraphs>150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Century Gothic</vt:lpstr>
      <vt:lpstr>Google Sans</vt:lpstr>
      <vt:lpstr>Helvetica Neue</vt:lpstr>
      <vt:lpstr>inherit</vt:lpstr>
      <vt:lpstr>Times New Roman</vt:lpstr>
      <vt:lpstr>Wingdings 3</vt:lpstr>
      <vt:lpstr>Ion Boardroom</vt:lpstr>
      <vt:lpstr>RAINFALL PREDICATION   MACHINE LEARNING PROJECT</vt:lpstr>
      <vt:lpstr>STUDENT INFO:</vt:lpstr>
      <vt:lpstr>INTRODUCTION </vt:lpstr>
      <vt:lpstr>DESCRIPTION:</vt:lpstr>
      <vt:lpstr>Motivation:</vt:lpstr>
      <vt:lpstr>PowerPoint Presentation</vt:lpstr>
      <vt:lpstr>Load libraries </vt:lpstr>
      <vt:lpstr>Importing Dataset</vt:lpstr>
      <vt:lpstr>Exploratory Data Analysis</vt:lpstr>
      <vt:lpstr>Info() function returns The information contains the number of columns, column labels, column data types, memory usage, range index, and the number of cells in each column</vt:lpstr>
      <vt:lpstr>PowerPoint Presentation</vt:lpstr>
      <vt:lpstr>Checking null values </vt:lpstr>
      <vt:lpstr>For replacing Numerical Columns Taking mean of the column which has null value and replace with mean </vt:lpstr>
      <vt:lpstr>For replacing Oject Columns Taking mode of the column which has null value and replace with mode </vt:lpstr>
      <vt:lpstr>Feature Engineering </vt:lpstr>
      <vt:lpstr>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Drop Unnecessary Columns</vt:lpstr>
      <vt:lpstr>Separting Numeric And Category Data </vt:lpstr>
      <vt:lpstr>Categorical column</vt:lpstr>
      <vt:lpstr>PowerPoint Presentation</vt:lpstr>
      <vt:lpstr>Feacture Scalling </vt:lpstr>
      <vt:lpstr>Concatenate Numerical and Categorical Columns </vt:lpstr>
      <vt:lpstr>Spiliting X And Y</vt:lpstr>
      <vt:lpstr>Y Column (Target Column)</vt:lpstr>
      <vt:lpstr>PowerPoint Presentation</vt:lpstr>
      <vt:lpstr>Since the Data is imbalanced , need to do sampling (either Oversampling or Undersampling </vt:lpstr>
      <vt:lpstr>Importing the models and Train them </vt:lpstr>
      <vt:lpstr>Logistic Regression </vt:lpstr>
      <vt:lpstr>KNeighborsClassifie </vt:lpstr>
      <vt:lpstr>Decision Tree </vt:lpstr>
      <vt:lpstr>Random Forest </vt:lpstr>
      <vt:lpstr>GridSearchCV LogisticRegression </vt:lpstr>
      <vt:lpstr>GridSearchCV KNeighborsClassifier </vt:lpstr>
      <vt:lpstr>CONCLUSION </vt:lpstr>
      <vt:lpstr>This template was created in cooperation with scientific presentations expert Melissa Marshall.  This template will help those presenting technical information be more understandable and engaging by using an “assertion/evidence” strategy. For more information, visit her website or listen to her TED talk.​ ​ Melissa’s approach is also informed by Michael Alley’s book, The Craft of  Scientific Presentations.​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RAINFALL PREDICATION   MACHINE LEARNING PROJECT</dc:title>
  <dc:creator>Sejal Bhekare</dc:creator>
  <cp:lastModifiedBy>Sejal Bhekare</cp:lastModifiedBy>
  <cp:revision>4</cp:revision>
  <dcterms:created xsi:type="dcterms:W3CDTF">2024-03-14T00:30:32Z</dcterms:created>
  <dcterms:modified xsi:type="dcterms:W3CDTF">2024-03-14T03:16:14Z</dcterms:modified>
</cp:coreProperties>
</file>